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F58"/>
    <a:srgbClr val="4C4E56"/>
    <a:srgbClr val="FF9933"/>
    <a:srgbClr val="CCFFCC"/>
    <a:srgbClr val="CC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15ABA-20E6-4744-9CCC-E05DC6ADEEA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6C66-7466-430B-B483-691FB69FD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9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352C-F4E4-4F5C-83E9-85BCED1735E1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3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BAE5-D868-4AE0-AB90-F349FE9E9791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4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68BF-DFB1-4AB5-8BEC-835EE891447D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0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BA2C-3FBB-4F88-8CE0-58574F8EED33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0A9B-F29E-4800-8FBF-F1EC622E2BCF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EF82-A35A-479A-A6F4-85F396C4C96F}" type="datetime1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7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BF99-CE63-4848-AB61-E9544D3D325B}" type="datetime1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1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46FA-ACC3-4316-BFEF-B166827FEC48}" type="datetime1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2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AB3-61CB-4A0F-A1FE-EFC787437D53}" type="datetime1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0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088-31B9-4878-8A10-A0061B711519}" type="datetime1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54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53D8-D7F9-4E62-8E20-1262E9BEA525}" type="datetime1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6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F8E3B-9C64-4D04-B40B-2A5DC50DD985}" type="datetime1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F95D-8213-40C1-A787-A8DD25E4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5.jp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microsoft.com/office/2007/relationships/hdphoto" Target="../media/hdphoto1.wdp"/><Relationship Id="rId10" Type="http://schemas.openxmlformats.org/officeDocument/2006/relationships/image" Target="../media/image9.jpg"/><Relationship Id="rId19" Type="http://schemas.openxmlformats.org/officeDocument/2006/relationships/image" Target="../media/image17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18" Type="http://schemas.openxmlformats.org/officeDocument/2006/relationships/image" Target="../media/image33.jpg"/><Relationship Id="rId3" Type="http://schemas.openxmlformats.org/officeDocument/2006/relationships/image" Target="../media/image6.png"/><Relationship Id="rId21" Type="http://schemas.openxmlformats.org/officeDocument/2006/relationships/image" Target="../media/image36.jp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17" Type="http://schemas.openxmlformats.org/officeDocument/2006/relationships/image" Target="../media/image32.jpg"/><Relationship Id="rId25" Type="http://schemas.openxmlformats.org/officeDocument/2006/relationships/image" Target="../media/image39.png"/><Relationship Id="rId2" Type="http://schemas.openxmlformats.org/officeDocument/2006/relationships/image" Target="../media/image18.png"/><Relationship Id="rId16" Type="http://schemas.openxmlformats.org/officeDocument/2006/relationships/image" Target="../media/image31.jpg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24" Type="http://schemas.openxmlformats.org/officeDocument/2006/relationships/image" Target="../media/image38.png"/><Relationship Id="rId5" Type="http://schemas.openxmlformats.org/officeDocument/2006/relationships/image" Target="../media/image20.png"/><Relationship Id="rId15" Type="http://schemas.openxmlformats.org/officeDocument/2006/relationships/image" Target="../media/image30.jpg"/><Relationship Id="rId23" Type="http://schemas.openxmlformats.org/officeDocument/2006/relationships/image" Target="../media/image37.jp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Relationship Id="rId14" Type="http://schemas.openxmlformats.org/officeDocument/2006/relationships/image" Target="../media/image29.jpg"/><Relationship Id="rId2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2.jpg"/><Relationship Id="rId18" Type="http://schemas.openxmlformats.org/officeDocument/2006/relationships/image" Target="../media/image38.png"/><Relationship Id="rId3" Type="http://schemas.openxmlformats.org/officeDocument/2006/relationships/image" Target="../media/image41.png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37.jpg"/><Relationship Id="rId2" Type="http://schemas.openxmlformats.org/officeDocument/2006/relationships/image" Target="../media/image40.jpg"/><Relationship Id="rId16" Type="http://schemas.openxmlformats.org/officeDocument/2006/relationships/image" Target="../media/image50.jpeg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8.jpg"/><Relationship Id="rId24" Type="http://schemas.openxmlformats.org/officeDocument/2006/relationships/image" Target="../media/image39.png"/><Relationship Id="rId5" Type="http://schemas.openxmlformats.org/officeDocument/2006/relationships/image" Target="../media/image43.png"/><Relationship Id="rId15" Type="http://schemas.openxmlformats.org/officeDocument/2006/relationships/image" Target="../media/image35.jpg"/><Relationship Id="rId23" Type="http://schemas.openxmlformats.org/officeDocument/2006/relationships/image" Target="../media/image53.jpg"/><Relationship Id="rId10" Type="http://schemas.openxmlformats.org/officeDocument/2006/relationships/image" Target="../media/image47.png"/><Relationship Id="rId19" Type="http://schemas.openxmlformats.org/officeDocument/2006/relationships/image" Target="../media/image36.jp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34.png"/><Relationship Id="rId22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50.jpeg"/><Relationship Id="rId18" Type="http://schemas.openxmlformats.org/officeDocument/2006/relationships/image" Target="../media/image52.jpg"/><Relationship Id="rId3" Type="http://schemas.openxmlformats.org/officeDocument/2006/relationships/image" Target="../media/image54.jpg"/><Relationship Id="rId21" Type="http://schemas.openxmlformats.org/officeDocument/2006/relationships/image" Target="../media/image69.png"/><Relationship Id="rId7" Type="http://schemas.openxmlformats.org/officeDocument/2006/relationships/image" Target="../media/image58.jpg"/><Relationship Id="rId12" Type="http://schemas.openxmlformats.org/officeDocument/2006/relationships/image" Target="../media/image63.jpg"/><Relationship Id="rId17" Type="http://schemas.openxmlformats.org/officeDocument/2006/relationships/image" Target="../media/image67.png"/><Relationship Id="rId2" Type="http://schemas.openxmlformats.org/officeDocument/2006/relationships/image" Target="../media/image6.png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5.jpg"/><Relationship Id="rId23" Type="http://schemas.openxmlformats.org/officeDocument/2006/relationships/image" Target="../media/image71.png"/><Relationship Id="rId10" Type="http://schemas.openxmlformats.org/officeDocument/2006/relationships/image" Target="../media/image61.jpg"/><Relationship Id="rId19" Type="http://schemas.openxmlformats.org/officeDocument/2006/relationships/image" Target="../media/image53.jpg"/><Relationship Id="rId4" Type="http://schemas.openxmlformats.org/officeDocument/2006/relationships/image" Target="../media/image55.jpg"/><Relationship Id="rId9" Type="http://schemas.openxmlformats.org/officeDocument/2006/relationships/image" Target="../media/image60.png"/><Relationship Id="rId14" Type="http://schemas.openxmlformats.org/officeDocument/2006/relationships/image" Target="../media/image64.png"/><Relationship Id="rId22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83.png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17" Type="http://schemas.openxmlformats.org/officeDocument/2006/relationships/image" Target="../media/image67.png"/><Relationship Id="rId25" Type="http://schemas.openxmlformats.org/officeDocument/2006/relationships/image" Target="../media/image87.jpg"/><Relationship Id="rId2" Type="http://schemas.openxmlformats.org/officeDocument/2006/relationships/image" Target="../media/image72.jpg"/><Relationship Id="rId16" Type="http://schemas.openxmlformats.org/officeDocument/2006/relationships/image" Target="../media/image66.png"/><Relationship Id="rId20" Type="http://schemas.openxmlformats.org/officeDocument/2006/relationships/image" Target="../media/image8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3.jpg"/><Relationship Id="rId24" Type="http://schemas.openxmlformats.org/officeDocument/2006/relationships/image" Target="../media/image86.jpg"/><Relationship Id="rId5" Type="http://schemas.openxmlformats.org/officeDocument/2006/relationships/image" Target="../media/image56.png"/><Relationship Id="rId15" Type="http://schemas.openxmlformats.org/officeDocument/2006/relationships/image" Target="../media/image65.jp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62.png"/><Relationship Id="rId19" Type="http://schemas.openxmlformats.org/officeDocument/2006/relationships/image" Target="../media/image81.png"/><Relationship Id="rId4" Type="http://schemas.openxmlformats.org/officeDocument/2006/relationships/image" Target="../media/image6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2"/>
          <a:stretch>
            <a:fillRect/>
          </a:stretch>
        </p:blipFill>
        <p:spPr>
          <a:xfrm>
            <a:off x="7553373" y="1522837"/>
            <a:ext cx="1717485" cy="1658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54" y="117566"/>
            <a:ext cx="14610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Addition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635175" y="6316730"/>
            <a:ext cx="13856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Division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6753" y="6316730"/>
            <a:ext cx="21925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Multiplication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142807" y="117566"/>
            <a:ext cx="18780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Subtraction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49108" y="0"/>
            <a:ext cx="14067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46585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7247" y="3177511"/>
            <a:ext cx="3263705" cy="523220"/>
          </a:xfrm>
          <a:prstGeom prst="rect">
            <a:avLst/>
          </a:prstGeom>
          <a:solidFill>
            <a:srgbClr val="FF505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XCCW Joined 1a" panose="03050602040000000000" pitchFamily="66" charset="0"/>
              </a:rPr>
              <a:t>EYFS</a:t>
            </a:r>
            <a:endParaRPr lang="en-GB" sz="2800" dirty="0">
              <a:latin typeface="XCCW Joined 1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872" y="697454"/>
            <a:ext cx="1491175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Combining 2 groups 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4683751" y="1229701"/>
            <a:ext cx="1168281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Jumping along a number line </a:t>
            </a:r>
            <a:endParaRPr lang="en-GB" sz="1100" dirty="0"/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32043" y="1048674"/>
            <a:ext cx="1320355" cy="882411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4"/>
          <a:srcRect t="48582"/>
          <a:stretch/>
        </p:blipFill>
        <p:spPr>
          <a:xfrm>
            <a:off x="544530" y="2130166"/>
            <a:ext cx="1894114" cy="1201782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913968" y="736643"/>
            <a:ext cx="1762125" cy="131762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3909834" y="2213353"/>
            <a:ext cx="1937385" cy="4146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07944" y="78377"/>
            <a:ext cx="4704172" cy="600164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At Abbotswood, we follow the Concrete, Pictorial, Abstract (CPA) approach to the teaching and learning of Mathematics. </a:t>
            </a:r>
            <a:endParaRPr lang="en-GB" sz="1100" dirty="0">
              <a:solidFill>
                <a:srgbClr val="00B050"/>
              </a:solidFill>
              <a:latin typeface="XCCW Joined 1a" panose="03050602040000000000" pitchFamily="66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49" y="3715660"/>
            <a:ext cx="1268052" cy="11514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164" y="1141420"/>
            <a:ext cx="866247" cy="822448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9"/>
          <a:stretch>
            <a:fillRect/>
          </a:stretch>
        </p:blipFill>
        <p:spPr>
          <a:xfrm>
            <a:off x="6307955" y="834090"/>
            <a:ext cx="1387082" cy="11297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08778" y="2261954"/>
            <a:ext cx="883859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Taking away ones</a:t>
            </a:r>
            <a:endParaRPr lang="en-GB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9762978" y="713867"/>
            <a:ext cx="1745399" cy="4275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350" indent="-6350" algn="ctr">
              <a:lnSpc>
                <a:spcPct val="99000"/>
              </a:lnSpc>
              <a:spcAft>
                <a:spcPts val="0"/>
              </a:spcAft>
            </a:pPr>
            <a:r>
              <a:rPr lang="en-GB" sz="1100" dirty="0"/>
              <a:t>Counting back </a:t>
            </a:r>
            <a:r>
              <a:rPr lang="en-GB" sz="1100" dirty="0" smtClean="0"/>
              <a:t>using number lines</a:t>
            </a:r>
            <a:endParaRPr lang="en-GB" sz="1100" dirty="0"/>
          </a:p>
        </p:txBody>
      </p:sp>
      <p:pic>
        <p:nvPicPr>
          <p:cNvPr id="30" name="Picture 29"/>
          <p:cNvPicPr/>
          <p:nvPr/>
        </p:nvPicPr>
        <p:blipFill>
          <a:blip r:embed="rId10"/>
          <a:stretch>
            <a:fillRect/>
          </a:stretch>
        </p:blipFill>
        <p:spPr>
          <a:xfrm>
            <a:off x="9553688" y="1302435"/>
            <a:ext cx="2467157" cy="628650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11"/>
          <a:stretch>
            <a:fillRect/>
          </a:stretch>
        </p:blipFill>
        <p:spPr>
          <a:xfrm>
            <a:off x="9383201" y="2045712"/>
            <a:ext cx="1698625" cy="749935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12"/>
          <a:stretch>
            <a:fillRect/>
          </a:stretch>
        </p:blipFill>
        <p:spPr>
          <a:xfrm>
            <a:off x="10715592" y="2957356"/>
            <a:ext cx="1330325" cy="371475"/>
          </a:xfrm>
          <a:prstGeom prst="rect">
            <a:avLst/>
          </a:prstGeom>
        </p:spPr>
      </p:pic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pic>
        <p:nvPicPr>
          <p:cNvPr id="28" name="Picture 27"/>
          <p:cNvPicPr/>
          <p:nvPr/>
        </p:nvPicPr>
        <p:blipFill>
          <a:blip r:embed="rId13"/>
          <a:stretch>
            <a:fillRect/>
          </a:stretch>
        </p:blipFill>
        <p:spPr>
          <a:xfrm>
            <a:off x="7067599" y="4556545"/>
            <a:ext cx="1915601" cy="133800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53373" y="3997833"/>
            <a:ext cx="1286004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Sharing objects </a:t>
            </a:r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610027" y="3756122"/>
            <a:ext cx="1286004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Doubling </a:t>
            </a:r>
            <a:endParaRPr lang="en-GB" sz="1100" dirty="0"/>
          </a:p>
        </p:txBody>
      </p:sp>
      <p:sp>
        <p:nvSpPr>
          <p:cNvPr id="2" name="AutoShape 2" descr="multiplication and division situations second gr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025" l="0" r="100000">
                        <a14:foregroundMark x1="8791" y1="38519" x2="42700" y2="75062"/>
                        <a14:foregroundMark x1="39403" y1="8148" x2="59969" y2="23210"/>
                        <a14:foregroundMark x1="38462" y1="25679" x2="38305" y2="7160"/>
                        <a14:foregroundMark x1="40973" y1="8395" x2="60126" y2="2716"/>
                        <a14:foregroundMark x1="36892" y1="13827" x2="36892" y2="46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2085" y="3654998"/>
            <a:ext cx="2202302" cy="1400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41034" y="4710506"/>
            <a:ext cx="2470531" cy="1192214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17"/>
          <a:stretch>
            <a:fillRect/>
          </a:stretch>
        </p:blipFill>
        <p:spPr>
          <a:xfrm>
            <a:off x="2241843" y="3790957"/>
            <a:ext cx="1743075" cy="578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8728" y="4473695"/>
            <a:ext cx="1257882" cy="1611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2896" y="5099424"/>
            <a:ext cx="2521600" cy="11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0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852" y="2424723"/>
            <a:ext cx="2414365" cy="97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54" y="117566"/>
            <a:ext cx="14610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Addition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635175" y="6316730"/>
            <a:ext cx="13856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Division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6753" y="6316730"/>
            <a:ext cx="21925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Multiplication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142807" y="117566"/>
            <a:ext cx="18780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Subtraction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49108" y="0"/>
            <a:ext cx="14067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46585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7247" y="3177511"/>
            <a:ext cx="326370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XCCW Joined 1a" panose="03050602040000000000" pitchFamily="66" charset="0"/>
              </a:rPr>
              <a:t>Year 1</a:t>
            </a:r>
            <a:endParaRPr lang="en-GB" sz="2800" dirty="0">
              <a:latin typeface="XCCW Joined 1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44" y="78377"/>
            <a:ext cx="4704172" cy="600164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At Abbotswood, we follow the Concrete, Pictorial, Abstract (CPA) approach to the teaching and learning of Mathematics. </a:t>
            </a:r>
            <a:endParaRPr lang="en-GB" sz="1100" dirty="0">
              <a:solidFill>
                <a:srgbClr val="00B050"/>
              </a:solidFill>
              <a:latin typeface="XCCW Joined 1a" panose="03050602040000000000" pitchFamily="66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49" y="3715660"/>
            <a:ext cx="1268052" cy="11514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3" y="1014241"/>
            <a:ext cx="2638425" cy="95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7872" y="697454"/>
            <a:ext cx="1491175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Combining 2 groups 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2868" y="751670"/>
            <a:ext cx="907340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TO + O 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124" y="1176572"/>
            <a:ext cx="1809750" cy="70485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3495818" y="2044714"/>
            <a:ext cx="1158240" cy="925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0328" y="1881422"/>
            <a:ext cx="838200" cy="1222194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8"/>
          <a:stretch>
            <a:fillRect/>
          </a:stretch>
        </p:blipFill>
        <p:spPr>
          <a:xfrm>
            <a:off x="177051" y="2142783"/>
            <a:ext cx="2477135" cy="56388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9"/>
          <a:stretch>
            <a:fillRect/>
          </a:stretch>
        </p:blipFill>
        <p:spPr>
          <a:xfrm>
            <a:off x="6212933" y="1115061"/>
            <a:ext cx="1318260" cy="847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51946" y="755526"/>
            <a:ext cx="1638020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Finding the difference </a:t>
            </a:r>
            <a:endParaRPr lang="en-GB" sz="1100" dirty="0"/>
          </a:p>
        </p:txBody>
      </p:sp>
      <p:pic>
        <p:nvPicPr>
          <p:cNvPr id="20" name="Picture 19"/>
          <p:cNvPicPr/>
          <p:nvPr/>
        </p:nvPicPr>
        <p:blipFill rotWithShape="1">
          <a:blip r:embed="rId10"/>
          <a:srcRect l="6594" t="39515" r="17915" b="10333"/>
          <a:stretch/>
        </p:blipFill>
        <p:spPr>
          <a:xfrm>
            <a:off x="6448487" y="2027473"/>
            <a:ext cx="1671682" cy="811443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1"/>
          <a:stretch>
            <a:fillRect/>
          </a:stretch>
        </p:blipFill>
        <p:spPr>
          <a:xfrm>
            <a:off x="8349827" y="1104183"/>
            <a:ext cx="1306819" cy="10542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72491" y="719921"/>
            <a:ext cx="1638020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Part – part whole model</a:t>
            </a:r>
            <a:endParaRPr lang="en-GB" sz="11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939561" y="1089840"/>
            <a:ext cx="1264656" cy="892796"/>
            <a:chOff x="0" y="0"/>
            <a:chExt cx="2217420" cy="868680"/>
          </a:xfrm>
        </p:grpSpPr>
        <p:sp>
          <p:nvSpPr>
            <p:cNvPr id="24" name="Shape 3666"/>
            <p:cNvSpPr/>
            <p:nvPr/>
          </p:nvSpPr>
          <p:spPr>
            <a:xfrm>
              <a:off x="0" y="111760"/>
              <a:ext cx="901827" cy="584200"/>
            </a:xfrm>
            <a:custGeom>
              <a:avLst/>
              <a:gdLst/>
              <a:ahLst/>
              <a:cxnLst/>
              <a:rect l="0" t="0" r="0" b="0"/>
              <a:pathLst>
                <a:path w="901827" h="584200">
                  <a:moveTo>
                    <a:pt x="0" y="97409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804545" y="0"/>
                  </a:lnTo>
                  <a:cubicBezTo>
                    <a:pt x="858266" y="0"/>
                    <a:pt x="901827" y="43561"/>
                    <a:pt x="901827" y="97409"/>
                  </a:cubicBezTo>
                  <a:lnTo>
                    <a:pt x="901827" y="486791"/>
                  </a:lnTo>
                  <a:cubicBezTo>
                    <a:pt x="901827" y="540639"/>
                    <a:pt x="858266" y="584200"/>
                    <a:pt x="804545" y="584200"/>
                  </a:cubicBezTo>
                  <a:lnTo>
                    <a:pt x="97409" y="584200"/>
                  </a:lnTo>
                  <a:cubicBezTo>
                    <a:pt x="43561" y="584200"/>
                    <a:pt x="0" y="540639"/>
                    <a:pt x="0" y="486791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25" name="Picture 24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54229" y="198120"/>
              <a:ext cx="250901" cy="187960"/>
            </a:xfrm>
            <a:prstGeom prst="rect">
              <a:avLst/>
            </a:prstGeom>
          </p:spPr>
        </p:pic>
        <p:pic>
          <p:nvPicPr>
            <p:cNvPr id="26" name="Picture 25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305181" y="198120"/>
              <a:ext cx="250901" cy="187960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556006" y="198120"/>
              <a:ext cx="250901" cy="187960"/>
            </a:xfrm>
            <a:prstGeom prst="rect">
              <a:avLst/>
            </a:prstGeom>
          </p:spPr>
        </p:pic>
        <p:pic>
          <p:nvPicPr>
            <p:cNvPr id="28" name="Picture 27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54229" y="401320"/>
              <a:ext cx="250901" cy="187960"/>
            </a:xfrm>
            <a:prstGeom prst="rect">
              <a:avLst/>
            </a:prstGeom>
          </p:spPr>
        </p:pic>
        <p:pic>
          <p:nvPicPr>
            <p:cNvPr id="29" name="Picture 28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556006" y="401320"/>
              <a:ext cx="250901" cy="187960"/>
            </a:xfrm>
            <a:prstGeom prst="rect">
              <a:avLst/>
            </a:prstGeom>
          </p:spPr>
        </p:pic>
        <p:pic>
          <p:nvPicPr>
            <p:cNvPr id="30" name="Picture 29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305181" y="401320"/>
              <a:ext cx="250901" cy="187960"/>
            </a:xfrm>
            <a:prstGeom prst="rect">
              <a:avLst/>
            </a:prstGeom>
          </p:spPr>
        </p:pic>
        <p:sp>
          <p:nvSpPr>
            <p:cNvPr id="31" name="Shape 3679"/>
            <p:cNvSpPr/>
            <p:nvPr/>
          </p:nvSpPr>
          <p:spPr>
            <a:xfrm>
              <a:off x="901827" y="147320"/>
              <a:ext cx="522224" cy="56896"/>
            </a:xfrm>
            <a:custGeom>
              <a:avLst/>
              <a:gdLst/>
              <a:ahLst/>
              <a:cxnLst/>
              <a:rect l="0" t="0" r="0" b="0"/>
              <a:pathLst>
                <a:path w="522224" h="56896">
                  <a:moveTo>
                    <a:pt x="0" y="56896"/>
                  </a:moveTo>
                  <a:lnTo>
                    <a:pt x="522224" y="0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Shape 3680"/>
            <p:cNvSpPr/>
            <p:nvPr/>
          </p:nvSpPr>
          <p:spPr>
            <a:xfrm>
              <a:off x="901827" y="492760"/>
              <a:ext cx="556133" cy="121920"/>
            </a:xfrm>
            <a:custGeom>
              <a:avLst/>
              <a:gdLst/>
              <a:ahLst/>
              <a:cxnLst/>
              <a:rect l="0" t="0" r="0" b="0"/>
              <a:pathLst>
                <a:path w="556133" h="121920">
                  <a:moveTo>
                    <a:pt x="0" y="0"/>
                  </a:moveTo>
                  <a:lnTo>
                    <a:pt x="556133" y="121920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Shape 3681"/>
            <p:cNvSpPr/>
            <p:nvPr/>
          </p:nvSpPr>
          <p:spPr>
            <a:xfrm>
              <a:off x="1424051" y="0"/>
              <a:ext cx="759460" cy="386080"/>
            </a:xfrm>
            <a:custGeom>
              <a:avLst/>
              <a:gdLst/>
              <a:ahLst/>
              <a:cxnLst/>
              <a:rect l="0" t="0" r="0" b="0"/>
              <a:pathLst>
                <a:path w="759460" h="386080">
                  <a:moveTo>
                    <a:pt x="64389" y="0"/>
                  </a:moveTo>
                  <a:lnTo>
                    <a:pt x="695071" y="0"/>
                  </a:lnTo>
                  <a:cubicBezTo>
                    <a:pt x="730631" y="0"/>
                    <a:pt x="759460" y="28829"/>
                    <a:pt x="759460" y="64389"/>
                  </a:cubicBezTo>
                  <a:lnTo>
                    <a:pt x="759460" y="321691"/>
                  </a:lnTo>
                  <a:cubicBezTo>
                    <a:pt x="759460" y="357251"/>
                    <a:pt x="730631" y="386080"/>
                    <a:pt x="695071" y="386080"/>
                  </a:cubicBezTo>
                  <a:lnTo>
                    <a:pt x="64389" y="386080"/>
                  </a:lnTo>
                  <a:cubicBezTo>
                    <a:pt x="28829" y="386080"/>
                    <a:pt x="0" y="357251"/>
                    <a:pt x="0" y="321691"/>
                  </a:cubicBezTo>
                  <a:lnTo>
                    <a:pt x="0" y="64389"/>
                  </a:lnTo>
                  <a:cubicBezTo>
                    <a:pt x="0" y="28829"/>
                    <a:pt x="28829" y="0"/>
                    <a:pt x="6438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Shape 3682"/>
            <p:cNvSpPr/>
            <p:nvPr/>
          </p:nvSpPr>
          <p:spPr>
            <a:xfrm>
              <a:off x="1424051" y="0"/>
              <a:ext cx="759460" cy="386080"/>
            </a:xfrm>
            <a:custGeom>
              <a:avLst/>
              <a:gdLst/>
              <a:ahLst/>
              <a:cxnLst/>
              <a:rect l="0" t="0" r="0" b="0"/>
              <a:pathLst>
                <a:path w="759460" h="386080">
                  <a:moveTo>
                    <a:pt x="0" y="64389"/>
                  </a:moveTo>
                  <a:cubicBezTo>
                    <a:pt x="0" y="28829"/>
                    <a:pt x="28829" y="0"/>
                    <a:pt x="64389" y="0"/>
                  </a:cubicBezTo>
                  <a:lnTo>
                    <a:pt x="695071" y="0"/>
                  </a:lnTo>
                  <a:cubicBezTo>
                    <a:pt x="730631" y="0"/>
                    <a:pt x="759460" y="28829"/>
                    <a:pt x="759460" y="64389"/>
                  </a:cubicBezTo>
                  <a:lnTo>
                    <a:pt x="759460" y="321691"/>
                  </a:lnTo>
                  <a:cubicBezTo>
                    <a:pt x="759460" y="357251"/>
                    <a:pt x="730631" y="386080"/>
                    <a:pt x="695071" y="386080"/>
                  </a:cubicBezTo>
                  <a:lnTo>
                    <a:pt x="64389" y="386080"/>
                  </a:lnTo>
                  <a:cubicBezTo>
                    <a:pt x="28829" y="386080"/>
                    <a:pt x="0" y="357251"/>
                    <a:pt x="0" y="321691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Shape 3683"/>
            <p:cNvSpPr/>
            <p:nvPr/>
          </p:nvSpPr>
          <p:spPr>
            <a:xfrm>
              <a:off x="1457960" y="482600"/>
              <a:ext cx="759460" cy="386080"/>
            </a:xfrm>
            <a:custGeom>
              <a:avLst/>
              <a:gdLst/>
              <a:ahLst/>
              <a:cxnLst/>
              <a:rect l="0" t="0" r="0" b="0"/>
              <a:pathLst>
                <a:path w="759460" h="386080">
                  <a:moveTo>
                    <a:pt x="64262" y="0"/>
                  </a:moveTo>
                  <a:lnTo>
                    <a:pt x="695071" y="0"/>
                  </a:lnTo>
                  <a:cubicBezTo>
                    <a:pt x="730631" y="0"/>
                    <a:pt x="759460" y="28829"/>
                    <a:pt x="759460" y="64389"/>
                  </a:cubicBezTo>
                  <a:lnTo>
                    <a:pt x="759460" y="321691"/>
                  </a:lnTo>
                  <a:cubicBezTo>
                    <a:pt x="759460" y="357251"/>
                    <a:pt x="730631" y="386080"/>
                    <a:pt x="695071" y="386080"/>
                  </a:cubicBezTo>
                  <a:lnTo>
                    <a:pt x="64262" y="386080"/>
                  </a:lnTo>
                  <a:cubicBezTo>
                    <a:pt x="28829" y="386080"/>
                    <a:pt x="0" y="357251"/>
                    <a:pt x="0" y="321691"/>
                  </a:cubicBezTo>
                  <a:lnTo>
                    <a:pt x="0" y="64389"/>
                  </a:lnTo>
                  <a:cubicBezTo>
                    <a:pt x="0" y="28829"/>
                    <a:pt x="28829" y="0"/>
                    <a:pt x="6426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Shape 3684"/>
            <p:cNvSpPr/>
            <p:nvPr/>
          </p:nvSpPr>
          <p:spPr>
            <a:xfrm>
              <a:off x="1457960" y="482600"/>
              <a:ext cx="759460" cy="386080"/>
            </a:xfrm>
            <a:custGeom>
              <a:avLst/>
              <a:gdLst/>
              <a:ahLst/>
              <a:cxnLst/>
              <a:rect l="0" t="0" r="0" b="0"/>
              <a:pathLst>
                <a:path w="759460" h="386080">
                  <a:moveTo>
                    <a:pt x="0" y="64389"/>
                  </a:moveTo>
                  <a:cubicBezTo>
                    <a:pt x="0" y="28829"/>
                    <a:pt x="28829" y="0"/>
                    <a:pt x="64262" y="0"/>
                  </a:cubicBezTo>
                  <a:lnTo>
                    <a:pt x="695071" y="0"/>
                  </a:lnTo>
                  <a:cubicBezTo>
                    <a:pt x="730631" y="0"/>
                    <a:pt x="759460" y="28829"/>
                    <a:pt x="759460" y="64389"/>
                  </a:cubicBezTo>
                  <a:lnTo>
                    <a:pt x="759460" y="321691"/>
                  </a:lnTo>
                  <a:cubicBezTo>
                    <a:pt x="759460" y="357251"/>
                    <a:pt x="730631" y="386080"/>
                    <a:pt x="695071" y="386080"/>
                  </a:cubicBezTo>
                  <a:lnTo>
                    <a:pt x="64262" y="386080"/>
                  </a:lnTo>
                  <a:cubicBezTo>
                    <a:pt x="28829" y="386080"/>
                    <a:pt x="0" y="357251"/>
                    <a:pt x="0" y="321691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37" name="Picture 36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518920" y="91440"/>
              <a:ext cx="250901" cy="187960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769872" y="91440"/>
              <a:ext cx="250901" cy="187960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9532038" y="2283433"/>
            <a:ext cx="1080449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Tens frames</a:t>
            </a:r>
            <a:endParaRPr lang="en-GB" sz="1100" dirty="0"/>
          </a:p>
        </p:txBody>
      </p:sp>
      <p:pic>
        <p:nvPicPr>
          <p:cNvPr id="45" name="Picture 44"/>
          <p:cNvPicPr/>
          <p:nvPr/>
        </p:nvPicPr>
        <p:blipFill>
          <a:blip r:embed="rId14"/>
          <a:stretch>
            <a:fillRect/>
          </a:stretch>
        </p:blipFill>
        <p:spPr>
          <a:xfrm>
            <a:off x="11223920" y="2614491"/>
            <a:ext cx="796925" cy="639445"/>
          </a:xfrm>
          <a:prstGeom prst="rect">
            <a:avLst/>
          </a:prstGeom>
        </p:spPr>
      </p:pic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pic>
        <p:nvPicPr>
          <p:cNvPr id="47" name="Picture 46"/>
          <p:cNvPicPr/>
          <p:nvPr/>
        </p:nvPicPr>
        <p:blipFill>
          <a:blip r:embed="rId15"/>
          <a:stretch>
            <a:fillRect/>
          </a:stretch>
        </p:blipFill>
        <p:spPr>
          <a:xfrm>
            <a:off x="271752" y="4145615"/>
            <a:ext cx="1485900" cy="65278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82528" y="3639770"/>
            <a:ext cx="1491175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Counting in multiplies</a:t>
            </a:r>
            <a:endParaRPr lang="en-GB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461068" y="5279370"/>
            <a:ext cx="1491175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Repeated addition </a:t>
            </a:r>
            <a:endParaRPr lang="en-GB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5191250" y="4988931"/>
            <a:ext cx="747568" cy="2617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Arrays </a:t>
            </a:r>
            <a:endParaRPr lang="en-GB" sz="1100" dirty="0"/>
          </a:p>
        </p:txBody>
      </p:sp>
      <p:pic>
        <p:nvPicPr>
          <p:cNvPr id="51" name="Picture 50"/>
          <p:cNvPicPr/>
          <p:nvPr/>
        </p:nvPicPr>
        <p:blipFill>
          <a:blip r:embed="rId16"/>
          <a:stretch>
            <a:fillRect/>
          </a:stretch>
        </p:blipFill>
        <p:spPr>
          <a:xfrm>
            <a:off x="1710356" y="3614879"/>
            <a:ext cx="2328244" cy="108141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834022" y="4734786"/>
            <a:ext cx="42139" cy="1898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17"/>
          <a:stretch>
            <a:fillRect/>
          </a:stretch>
        </p:blipFill>
        <p:spPr>
          <a:xfrm>
            <a:off x="4041056" y="4779139"/>
            <a:ext cx="1098519" cy="779908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18"/>
          <a:stretch>
            <a:fillRect/>
          </a:stretch>
        </p:blipFill>
        <p:spPr>
          <a:xfrm>
            <a:off x="4349731" y="3992718"/>
            <a:ext cx="1096155" cy="5478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2552" y="5643080"/>
            <a:ext cx="2872989" cy="5715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3861" y="5643080"/>
            <a:ext cx="2872989" cy="571550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20"/>
          <a:stretch>
            <a:fillRect/>
          </a:stretch>
        </p:blipFill>
        <p:spPr>
          <a:xfrm>
            <a:off x="2190340" y="4988931"/>
            <a:ext cx="1209675" cy="946785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21"/>
          <a:stretch>
            <a:fillRect/>
          </a:stretch>
        </p:blipFill>
        <p:spPr>
          <a:xfrm>
            <a:off x="7802735" y="4204957"/>
            <a:ext cx="1180465" cy="69469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857006" y="3846018"/>
            <a:ext cx="1286004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Sharing objects </a:t>
            </a:r>
            <a:endParaRPr lang="en-GB" sz="1100" dirty="0"/>
          </a:p>
        </p:txBody>
      </p:sp>
      <p:pic>
        <p:nvPicPr>
          <p:cNvPr id="61" name="Picture 60"/>
          <p:cNvPicPr/>
          <p:nvPr/>
        </p:nvPicPr>
        <p:blipFill>
          <a:blip r:embed="rId22"/>
          <a:stretch>
            <a:fillRect/>
          </a:stretch>
        </p:blipFill>
        <p:spPr>
          <a:xfrm>
            <a:off x="6519537" y="4952475"/>
            <a:ext cx="1371600" cy="96329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864919" y="4190932"/>
            <a:ext cx="747568" cy="2617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Arrays </a:t>
            </a:r>
            <a:endParaRPr lang="en-GB" sz="1100" dirty="0"/>
          </a:p>
        </p:txBody>
      </p:sp>
      <p:pic>
        <p:nvPicPr>
          <p:cNvPr id="63" name="Picture 62"/>
          <p:cNvPicPr/>
          <p:nvPr/>
        </p:nvPicPr>
        <p:blipFill>
          <a:blip r:embed="rId23"/>
          <a:stretch>
            <a:fillRect/>
          </a:stretch>
        </p:blipFill>
        <p:spPr>
          <a:xfrm>
            <a:off x="10498896" y="4567355"/>
            <a:ext cx="1165860" cy="7499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900" y="5463994"/>
            <a:ext cx="1524132" cy="358171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25"/>
          <a:stretch>
            <a:fillRect/>
          </a:stretch>
        </p:blipFill>
        <p:spPr>
          <a:xfrm rot="20823823">
            <a:off x="3607295" y="6020533"/>
            <a:ext cx="2208310" cy="36581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520155" y="5674106"/>
            <a:ext cx="1637203" cy="4001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Step counting – 2 </a:t>
            </a:r>
            <a:r>
              <a:rPr lang="en-GB" sz="900" dirty="0" smtClean="0"/>
              <a:t>(link to doubling and halving)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7742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1850736" y="4757512"/>
            <a:ext cx="1354603" cy="166563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704" y="1228025"/>
            <a:ext cx="1885376" cy="15012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549" y="2128250"/>
            <a:ext cx="1600200" cy="1085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135" y="730572"/>
            <a:ext cx="1985553" cy="2590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54" y="117566"/>
            <a:ext cx="14610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Addition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635175" y="6316730"/>
            <a:ext cx="13856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Division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6753" y="6316730"/>
            <a:ext cx="21925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Multiplication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142807" y="117566"/>
            <a:ext cx="18780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Subtraction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49108" y="0"/>
            <a:ext cx="14067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46585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7247" y="3177511"/>
            <a:ext cx="3263705" cy="523220"/>
          </a:xfrm>
          <a:prstGeom prst="rect">
            <a:avLst/>
          </a:prstGeom>
          <a:solidFill>
            <a:srgbClr val="FF9933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XCCW Joined 1a" panose="03050602040000000000" pitchFamily="66" charset="0"/>
              </a:rPr>
              <a:t>Year 2</a:t>
            </a:r>
            <a:endParaRPr lang="en-GB" sz="2800" dirty="0">
              <a:latin typeface="XCCW Joined 1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44" y="78377"/>
            <a:ext cx="4704172" cy="600164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At Abbotswood, we follow the Concrete, Pictorial, Abstract (CPA) approach to the teaching and learning of Mathematics. </a:t>
            </a:r>
            <a:endParaRPr lang="en-GB" sz="1100" dirty="0">
              <a:solidFill>
                <a:srgbClr val="00B050"/>
              </a:solidFill>
              <a:latin typeface="XCCW Joined 1a" panose="03050602040000000000" pitchFamily="66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49" y="3715660"/>
            <a:ext cx="1268052" cy="115145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TextBox 12"/>
          <p:cNvSpPr txBox="1"/>
          <p:nvPr/>
        </p:nvSpPr>
        <p:spPr>
          <a:xfrm>
            <a:off x="197048" y="549974"/>
            <a:ext cx="1491175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TO + TO (no regrouping) 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062162" y="803747"/>
            <a:ext cx="1491175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TO + TO (regrouping) </a:t>
            </a:r>
            <a:endParaRPr lang="en-GB" sz="1100" dirty="0"/>
          </a:p>
        </p:txBody>
      </p:sp>
      <p:pic>
        <p:nvPicPr>
          <p:cNvPr id="20" name="Pictur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599195" y="1149235"/>
            <a:ext cx="1417469" cy="1438854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" y="1047135"/>
            <a:ext cx="1570200" cy="220780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9"/>
          <a:srcRect l="3662" t="3821" r="-1" b="11158"/>
          <a:stretch/>
        </p:blipFill>
        <p:spPr>
          <a:xfrm>
            <a:off x="1599625" y="2312013"/>
            <a:ext cx="1345431" cy="1045029"/>
          </a:xfrm>
          <a:prstGeom prst="rect">
            <a:avLst/>
          </a:prstGeom>
        </p:spPr>
      </p:pic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177619" y="753990"/>
            <a:ext cx="1517417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TO – 0 and TO – TO</a:t>
            </a:r>
          </a:p>
          <a:p>
            <a:pPr algn="ctr"/>
            <a:r>
              <a:rPr lang="en-GB" sz="1100" dirty="0" smtClean="0"/>
              <a:t> (no regrouping) </a:t>
            </a:r>
            <a:endParaRPr lang="en-GB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9904159" y="887625"/>
            <a:ext cx="1491175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TO - TO (regrouping) </a:t>
            </a:r>
            <a:endParaRPr lang="en-GB" sz="11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5094" y="1211650"/>
            <a:ext cx="2283002" cy="893733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1"/>
          <a:stretch>
            <a:fillRect/>
          </a:stretch>
        </p:blipFill>
        <p:spPr>
          <a:xfrm>
            <a:off x="8538096" y="605580"/>
            <a:ext cx="1156789" cy="956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32282" y="2646980"/>
            <a:ext cx="942688" cy="10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5190" y="2006502"/>
            <a:ext cx="1377092" cy="128095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48625" y="5830984"/>
            <a:ext cx="747568" cy="2617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Arrays </a:t>
            </a:r>
            <a:endParaRPr lang="en-GB" sz="1100" dirty="0"/>
          </a:p>
        </p:txBody>
      </p:sp>
      <p:pic>
        <p:nvPicPr>
          <p:cNvPr id="31" name="Picture 30"/>
          <p:cNvPicPr/>
          <p:nvPr/>
        </p:nvPicPr>
        <p:blipFill>
          <a:blip r:embed="rId13"/>
          <a:stretch>
            <a:fillRect/>
          </a:stretch>
        </p:blipFill>
        <p:spPr>
          <a:xfrm>
            <a:off x="242471" y="5292930"/>
            <a:ext cx="1314294" cy="98452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19180" y="3635809"/>
            <a:ext cx="1491175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Repeated addition </a:t>
            </a:r>
            <a:endParaRPr lang="en-GB" sz="11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93" y="4144091"/>
            <a:ext cx="2872989" cy="57155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15"/>
          <a:stretch>
            <a:fillRect/>
          </a:stretch>
        </p:blipFill>
        <p:spPr>
          <a:xfrm>
            <a:off x="1923670" y="3545091"/>
            <a:ext cx="1209675" cy="946785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304409" y="43072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477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78" y="4962631"/>
            <a:ext cx="1480964" cy="9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009741" y="5819949"/>
            <a:ext cx="154721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15 = 3 × 5  </a:t>
            </a:r>
            <a:endParaRPr kumimoji="0" lang="en-GB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 × 3 = 15  </a:t>
            </a:r>
            <a:endParaRPr kumimoji="0" lang="en-GB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 + 3 + 3 + 3 + 3 = 15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15 = 5 + 5</a:t>
            </a:r>
            <a:r>
              <a:rPr kumimoji="0" lang="en-GB" altLang="en-US" sz="105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+ 5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87607" y="3595534"/>
            <a:ext cx="747568" cy="2617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Arrays </a:t>
            </a:r>
            <a:endParaRPr lang="en-GB" sz="1100" dirty="0"/>
          </a:p>
        </p:txBody>
      </p:sp>
      <p:pic>
        <p:nvPicPr>
          <p:cNvPr id="38" name="Picture 37"/>
          <p:cNvPicPr/>
          <p:nvPr/>
        </p:nvPicPr>
        <p:blipFill>
          <a:blip r:embed="rId17"/>
          <a:stretch>
            <a:fillRect/>
          </a:stretch>
        </p:blipFill>
        <p:spPr>
          <a:xfrm>
            <a:off x="10745080" y="3579036"/>
            <a:ext cx="1165860" cy="7499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1739" y="3922687"/>
            <a:ext cx="1524132" cy="358171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19"/>
          <a:stretch>
            <a:fillRect/>
          </a:stretch>
        </p:blipFill>
        <p:spPr>
          <a:xfrm>
            <a:off x="7802735" y="4204957"/>
            <a:ext cx="1180465" cy="6946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857006" y="3846018"/>
            <a:ext cx="1286004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Sharing objects </a:t>
            </a:r>
            <a:endParaRPr lang="en-GB" sz="1100" dirty="0"/>
          </a:p>
        </p:txBody>
      </p:sp>
      <p:pic>
        <p:nvPicPr>
          <p:cNvPr id="42" name="Picture 41"/>
          <p:cNvPicPr/>
          <p:nvPr/>
        </p:nvPicPr>
        <p:blipFill>
          <a:blip r:embed="rId20"/>
          <a:stretch>
            <a:fillRect/>
          </a:stretch>
        </p:blipFill>
        <p:spPr>
          <a:xfrm>
            <a:off x="6519537" y="4952475"/>
            <a:ext cx="1371600" cy="963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34542" y="4355408"/>
            <a:ext cx="1674152" cy="733176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8295835" y="5264860"/>
            <a:ext cx="2339340" cy="1421202"/>
            <a:chOff x="0" y="0"/>
            <a:chExt cx="2339340" cy="1421202"/>
          </a:xfrm>
        </p:grpSpPr>
        <p:sp>
          <p:nvSpPr>
            <p:cNvPr id="49" name="Rectangle 48"/>
            <p:cNvSpPr/>
            <p:nvPr/>
          </p:nvSpPr>
          <p:spPr>
            <a:xfrm>
              <a:off x="450469" y="1231265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GB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Shape 5763"/>
            <p:cNvSpPr/>
            <p:nvPr/>
          </p:nvSpPr>
          <p:spPr>
            <a:xfrm>
              <a:off x="0" y="7620"/>
              <a:ext cx="678180" cy="739140"/>
            </a:xfrm>
            <a:custGeom>
              <a:avLst/>
              <a:gdLst/>
              <a:ahLst/>
              <a:cxnLst/>
              <a:rect l="0" t="0" r="0" b="0"/>
              <a:pathLst>
                <a:path w="678180" h="739140">
                  <a:moveTo>
                    <a:pt x="0" y="113030"/>
                  </a:moveTo>
                  <a:cubicBezTo>
                    <a:pt x="0" y="50546"/>
                    <a:pt x="50546" y="0"/>
                    <a:pt x="113030" y="0"/>
                  </a:cubicBezTo>
                  <a:lnTo>
                    <a:pt x="565150" y="0"/>
                  </a:lnTo>
                  <a:cubicBezTo>
                    <a:pt x="627634" y="0"/>
                    <a:pt x="678180" y="50546"/>
                    <a:pt x="678180" y="113030"/>
                  </a:cubicBezTo>
                  <a:lnTo>
                    <a:pt x="678180" y="626110"/>
                  </a:lnTo>
                  <a:cubicBezTo>
                    <a:pt x="678180" y="688467"/>
                    <a:pt x="627634" y="739140"/>
                    <a:pt x="565150" y="739140"/>
                  </a:cubicBezTo>
                  <a:lnTo>
                    <a:pt x="113030" y="739140"/>
                  </a:lnTo>
                  <a:cubicBezTo>
                    <a:pt x="50546" y="739140"/>
                    <a:pt x="0" y="688467"/>
                    <a:pt x="0" y="62611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51" name="Picture 50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33020" y="128397"/>
              <a:ext cx="578930" cy="561467"/>
            </a:xfrm>
            <a:prstGeom prst="rect">
              <a:avLst/>
            </a:prstGeom>
          </p:spPr>
        </p:pic>
        <p:sp>
          <p:nvSpPr>
            <p:cNvPr id="52" name="Shape 5767"/>
            <p:cNvSpPr/>
            <p:nvPr/>
          </p:nvSpPr>
          <p:spPr>
            <a:xfrm>
              <a:off x="861060" y="7620"/>
              <a:ext cx="640080" cy="746760"/>
            </a:xfrm>
            <a:custGeom>
              <a:avLst/>
              <a:gdLst/>
              <a:ahLst/>
              <a:cxnLst/>
              <a:rect l="0" t="0" r="0" b="0"/>
              <a:pathLst>
                <a:path w="640080" h="746760">
                  <a:moveTo>
                    <a:pt x="0" y="106680"/>
                  </a:moveTo>
                  <a:cubicBezTo>
                    <a:pt x="0" y="47752"/>
                    <a:pt x="47752" y="0"/>
                    <a:pt x="106680" y="0"/>
                  </a:cubicBezTo>
                  <a:lnTo>
                    <a:pt x="533400" y="0"/>
                  </a:lnTo>
                  <a:cubicBezTo>
                    <a:pt x="592328" y="0"/>
                    <a:pt x="640080" y="47752"/>
                    <a:pt x="640080" y="106680"/>
                  </a:cubicBezTo>
                  <a:lnTo>
                    <a:pt x="640080" y="640080"/>
                  </a:lnTo>
                  <a:cubicBezTo>
                    <a:pt x="640080" y="699008"/>
                    <a:pt x="592328" y="746760"/>
                    <a:pt x="533400" y="746760"/>
                  </a:cubicBezTo>
                  <a:lnTo>
                    <a:pt x="106680" y="746760"/>
                  </a:lnTo>
                  <a:cubicBezTo>
                    <a:pt x="47752" y="746760"/>
                    <a:pt x="0" y="699008"/>
                    <a:pt x="0" y="64008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53" name="Picture 52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892302" y="129730"/>
              <a:ext cx="546405" cy="567246"/>
            </a:xfrm>
            <a:prstGeom prst="rect">
              <a:avLst/>
            </a:prstGeom>
          </p:spPr>
        </p:pic>
        <p:sp>
          <p:nvSpPr>
            <p:cNvPr id="54" name="Shape 5771"/>
            <p:cNvSpPr/>
            <p:nvPr/>
          </p:nvSpPr>
          <p:spPr>
            <a:xfrm>
              <a:off x="1699260" y="0"/>
              <a:ext cx="640080" cy="777240"/>
            </a:xfrm>
            <a:custGeom>
              <a:avLst/>
              <a:gdLst/>
              <a:ahLst/>
              <a:cxnLst/>
              <a:rect l="0" t="0" r="0" b="0"/>
              <a:pathLst>
                <a:path w="640080" h="777240">
                  <a:moveTo>
                    <a:pt x="0" y="106680"/>
                  </a:moveTo>
                  <a:cubicBezTo>
                    <a:pt x="0" y="47752"/>
                    <a:pt x="47752" y="0"/>
                    <a:pt x="106680" y="0"/>
                  </a:cubicBezTo>
                  <a:lnTo>
                    <a:pt x="533400" y="0"/>
                  </a:lnTo>
                  <a:cubicBezTo>
                    <a:pt x="592328" y="0"/>
                    <a:pt x="640080" y="47752"/>
                    <a:pt x="640080" y="106680"/>
                  </a:cubicBezTo>
                  <a:lnTo>
                    <a:pt x="640080" y="670560"/>
                  </a:lnTo>
                  <a:cubicBezTo>
                    <a:pt x="640080" y="729488"/>
                    <a:pt x="592328" y="777240"/>
                    <a:pt x="533400" y="777240"/>
                  </a:cubicBezTo>
                  <a:lnTo>
                    <a:pt x="106680" y="777240"/>
                  </a:lnTo>
                  <a:cubicBezTo>
                    <a:pt x="47752" y="777240"/>
                    <a:pt x="0" y="729488"/>
                    <a:pt x="0" y="67056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55" name="Picture 54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1730502" y="127026"/>
              <a:ext cx="546405" cy="590398"/>
            </a:xfrm>
            <a:prstGeom prst="rect">
              <a:avLst/>
            </a:prstGeom>
          </p:spPr>
        </p:pic>
        <p:pic>
          <p:nvPicPr>
            <p:cNvPr id="56" name="Picture 55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60960" y="807720"/>
              <a:ext cx="274307" cy="610870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8713728" y="6145162"/>
            <a:ext cx="1780836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Division with remainders - GDS</a:t>
            </a:r>
            <a:endParaRPr lang="en-GB" sz="1100" dirty="0"/>
          </a:p>
        </p:txBody>
      </p:sp>
      <p:pic>
        <p:nvPicPr>
          <p:cNvPr id="59" name="Picture 58"/>
          <p:cNvPicPr/>
          <p:nvPr/>
        </p:nvPicPr>
        <p:blipFill>
          <a:blip r:embed="rId24"/>
          <a:stretch>
            <a:fillRect/>
          </a:stretch>
        </p:blipFill>
        <p:spPr>
          <a:xfrm rot="20823823">
            <a:off x="3150780" y="4066590"/>
            <a:ext cx="2208310" cy="36581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692876" y="4523299"/>
            <a:ext cx="1637203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Step counting – 2, 5, 10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5861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754" y="117566"/>
            <a:ext cx="14610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Addition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635175" y="6316730"/>
            <a:ext cx="13856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Division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6753" y="6316730"/>
            <a:ext cx="21925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Multiplication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142807" y="117566"/>
            <a:ext cx="18780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Subtraction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49108" y="0"/>
            <a:ext cx="14067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46585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7247" y="3177511"/>
            <a:ext cx="3263705" cy="523220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XCCW Joined 1a" panose="03050602040000000000" pitchFamily="66" charset="0"/>
              </a:rPr>
              <a:t>Year 3</a:t>
            </a:r>
            <a:endParaRPr lang="en-GB" sz="2800" dirty="0">
              <a:latin typeface="XCCW Joined 1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44" y="78377"/>
            <a:ext cx="4704172" cy="600164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At Abbotswood, we follow the Concrete, Pictorial, Abstract (CPA) approach to the teaching and learning of Mathematics. </a:t>
            </a:r>
            <a:endParaRPr lang="en-GB" sz="1100" dirty="0">
              <a:solidFill>
                <a:srgbClr val="00B050"/>
              </a:solidFill>
              <a:latin typeface="XCCW Joined 1a" panose="03050602040000000000" pitchFamily="66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49" y="3715660"/>
            <a:ext cx="1268052" cy="11514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37242" y="1013160"/>
            <a:ext cx="2948409" cy="12698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048" y="549974"/>
            <a:ext cx="2049763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Introduce column addition </a:t>
            </a:r>
          </a:p>
          <a:p>
            <a:pPr algn="ctr"/>
            <a:r>
              <a:rPr lang="en-GB" sz="1100" dirty="0" smtClean="0"/>
              <a:t>(</a:t>
            </a:r>
            <a:r>
              <a:rPr lang="en-GB" sz="900" dirty="0" smtClean="0"/>
              <a:t>along side pictorial representations)   </a:t>
            </a:r>
            <a:endParaRPr lang="en-GB" sz="900" dirty="0"/>
          </a:p>
        </p:txBody>
      </p:sp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88388" y="2353152"/>
            <a:ext cx="1188720" cy="92202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15" y="843688"/>
            <a:ext cx="1226089" cy="89451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21" y="1826949"/>
            <a:ext cx="1254533" cy="121602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1607594" y="2399262"/>
            <a:ext cx="1047306" cy="82980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/>
          <a:stretch>
            <a:fillRect/>
          </a:stretch>
        </p:blipFill>
        <p:spPr>
          <a:xfrm>
            <a:off x="2750669" y="2626363"/>
            <a:ext cx="1589896" cy="8127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1210" y="1347328"/>
            <a:ext cx="1858696" cy="14668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99579" y="808182"/>
            <a:ext cx="2049763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Introduce column subtraction </a:t>
            </a:r>
          </a:p>
          <a:p>
            <a:pPr algn="ctr"/>
            <a:r>
              <a:rPr lang="en-GB" sz="1100" dirty="0" smtClean="0"/>
              <a:t>(</a:t>
            </a:r>
            <a:r>
              <a:rPr lang="en-GB" sz="900" dirty="0" smtClean="0"/>
              <a:t>along side pictorial representations)   </a:t>
            </a:r>
            <a:endParaRPr lang="en-GB" sz="900" dirty="0"/>
          </a:p>
        </p:txBody>
      </p:sp>
      <p:pic>
        <p:nvPicPr>
          <p:cNvPr id="22" name="Picture 21"/>
          <p:cNvPicPr/>
          <p:nvPr/>
        </p:nvPicPr>
        <p:blipFill>
          <a:blip r:embed="rId10"/>
          <a:stretch>
            <a:fillRect/>
          </a:stretch>
        </p:blipFill>
        <p:spPr>
          <a:xfrm>
            <a:off x="8909319" y="848333"/>
            <a:ext cx="2868153" cy="978616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086" y="2001862"/>
            <a:ext cx="1709480" cy="134005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2"/>
          <a:stretch>
            <a:fillRect/>
          </a:stretch>
        </p:blipFill>
        <p:spPr>
          <a:xfrm>
            <a:off x="8286066" y="2044471"/>
            <a:ext cx="1476912" cy="1099793"/>
          </a:xfrm>
          <a:prstGeom prst="rect">
            <a:avLst/>
          </a:prstGeom>
        </p:spPr>
      </p:pic>
      <p:pic>
        <p:nvPicPr>
          <p:cNvPr id="25" name="Picture 47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1" y="3782127"/>
            <a:ext cx="1480964" cy="9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05414" y="4767819"/>
            <a:ext cx="154721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15 = 3 × 5  </a:t>
            </a:r>
            <a:endParaRPr kumimoji="0" lang="en-GB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 × 3 = 15  </a:t>
            </a:r>
            <a:endParaRPr kumimoji="0" lang="en-GB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 + 3 + 3 + 3 + 3 = 15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15 = 5 + 5</a:t>
            </a:r>
            <a:r>
              <a:rPr kumimoji="0" lang="en-GB" altLang="en-US" sz="105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+ 5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3324" y="4796260"/>
            <a:ext cx="747568" cy="2617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Arrays </a:t>
            </a:r>
            <a:endParaRPr lang="en-GB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2206012" y="3617999"/>
            <a:ext cx="2049763" cy="6001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Introduce formal ways of multiplication </a:t>
            </a:r>
          </a:p>
          <a:p>
            <a:pPr algn="ctr"/>
            <a:r>
              <a:rPr lang="en-GB" sz="1100" dirty="0" smtClean="0"/>
              <a:t>(</a:t>
            </a:r>
            <a:r>
              <a:rPr lang="en-GB" sz="900" dirty="0" smtClean="0"/>
              <a:t>along side pictorial representations)   </a:t>
            </a:r>
            <a:endParaRPr lang="en-GB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1788" y="4264153"/>
            <a:ext cx="2324511" cy="1220079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15"/>
          <a:stretch>
            <a:fillRect/>
          </a:stretch>
        </p:blipFill>
        <p:spPr>
          <a:xfrm>
            <a:off x="3980228" y="5041890"/>
            <a:ext cx="995578" cy="734442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16"/>
          <a:stretch>
            <a:fillRect/>
          </a:stretch>
        </p:blipFill>
        <p:spPr>
          <a:xfrm>
            <a:off x="4734259" y="4751354"/>
            <a:ext cx="1179601" cy="90078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33120" y="4461474"/>
            <a:ext cx="925314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Grid method </a:t>
            </a:r>
            <a:endParaRPr lang="en-GB" sz="11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23257" y="5646637"/>
            <a:ext cx="846991" cy="11170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41799" y="6219825"/>
            <a:ext cx="925314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Partitioning</a:t>
            </a:r>
            <a:endParaRPr lang="en-GB" sz="1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822632" y="3833989"/>
            <a:ext cx="2339340" cy="1421202"/>
            <a:chOff x="0" y="0"/>
            <a:chExt cx="2339340" cy="1421202"/>
          </a:xfrm>
        </p:grpSpPr>
        <p:sp>
          <p:nvSpPr>
            <p:cNvPr id="36" name="Rectangle 35"/>
            <p:cNvSpPr/>
            <p:nvPr/>
          </p:nvSpPr>
          <p:spPr>
            <a:xfrm>
              <a:off x="450469" y="1231265"/>
              <a:ext cx="42144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GB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Shape 5763"/>
            <p:cNvSpPr/>
            <p:nvPr/>
          </p:nvSpPr>
          <p:spPr>
            <a:xfrm>
              <a:off x="0" y="7620"/>
              <a:ext cx="678180" cy="739140"/>
            </a:xfrm>
            <a:custGeom>
              <a:avLst/>
              <a:gdLst/>
              <a:ahLst/>
              <a:cxnLst/>
              <a:rect l="0" t="0" r="0" b="0"/>
              <a:pathLst>
                <a:path w="678180" h="739140">
                  <a:moveTo>
                    <a:pt x="0" y="113030"/>
                  </a:moveTo>
                  <a:cubicBezTo>
                    <a:pt x="0" y="50546"/>
                    <a:pt x="50546" y="0"/>
                    <a:pt x="113030" y="0"/>
                  </a:cubicBezTo>
                  <a:lnTo>
                    <a:pt x="565150" y="0"/>
                  </a:lnTo>
                  <a:cubicBezTo>
                    <a:pt x="627634" y="0"/>
                    <a:pt x="678180" y="50546"/>
                    <a:pt x="678180" y="113030"/>
                  </a:cubicBezTo>
                  <a:lnTo>
                    <a:pt x="678180" y="626110"/>
                  </a:lnTo>
                  <a:cubicBezTo>
                    <a:pt x="678180" y="688467"/>
                    <a:pt x="627634" y="739140"/>
                    <a:pt x="565150" y="739140"/>
                  </a:cubicBezTo>
                  <a:lnTo>
                    <a:pt x="113030" y="739140"/>
                  </a:lnTo>
                  <a:cubicBezTo>
                    <a:pt x="50546" y="739140"/>
                    <a:pt x="0" y="688467"/>
                    <a:pt x="0" y="62611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38" name="Picture 37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33020" y="128397"/>
              <a:ext cx="578930" cy="561467"/>
            </a:xfrm>
            <a:prstGeom prst="rect">
              <a:avLst/>
            </a:prstGeom>
          </p:spPr>
        </p:pic>
        <p:sp>
          <p:nvSpPr>
            <p:cNvPr id="39" name="Shape 5767"/>
            <p:cNvSpPr/>
            <p:nvPr/>
          </p:nvSpPr>
          <p:spPr>
            <a:xfrm>
              <a:off x="861060" y="7620"/>
              <a:ext cx="640080" cy="746760"/>
            </a:xfrm>
            <a:custGeom>
              <a:avLst/>
              <a:gdLst/>
              <a:ahLst/>
              <a:cxnLst/>
              <a:rect l="0" t="0" r="0" b="0"/>
              <a:pathLst>
                <a:path w="640080" h="746760">
                  <a:moveTo>
                    <a:pt x="0" y="106680"/>
                  </a:moveTo>
                  <a:cubicBezTo>
                    <a:pt x="0" y="47752"/>
                    <a:pt x="47752" y="0"/>
                    <a:pt x="106680" y="0"/>
                  </a:cubicBezTo>
                  <a:lnTo>
                    <a:pt x="533400" y="0"/>
                  </a:lnTo>
                  <a:cubicBezTo>
                    <a:pt x="592328" y="0"/>
                    <a:pt x="640080" y="47752"/>
                    <a:pt x="640080" y="106680"/>
                  </a:cubicBezTo>
                  <a:lnTo>
                    <a:pt x="640080" y="640080"/>
                  </a:lnTo>
                  <a:cubicBezTo>
                    <a:pt x="640080" y="699008"/>
                    <a:pt x="592328" y="746760"/>
                    <a:pt x="533400" y="746760"/>
                  </a:cubicBezTo>
                  <a:lnTo>
                    <a:pt x="106680" y="746760"/>
                  </a:lnTo>
                  <a:cubicBezTo>
                    <a:pt x="47752" y="746760"/>
                    <a:pt x="0" y="699008"/>
                    <a:pt x="0" y="64008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40" name="Picture 39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892302" y="129730"/>
              <a:ext cx="546405" cy="567246"/>
            </a:xfrm>
            <a:prstGeom prst="rect">
              <a:avLst/>
            </a:prstGeom>
          </p:spPr>
        </p:pic>
        <p:sp>
          <p:nvSpPr>
            <p:cNvPr id="41" name="Shape 5771"/>
            <p:cNvSpPr/>
            <p:nvPr/>
          </p:nvSpPr>
          <p:spPr>
            <a:xfrm>
              <a:off x="1699260" y="0"/>
              <a:ext cx="640080" cy="777240"/>
            </a:xfrm>
            <a:custGeom>
              <a:avLst/>
              <a:gdLst/>
              <a:ahLst/>
              <a:cxnLst/>
              <a:rect l="0" t="0" r="0" b="0"/>
              <a:pathLst>
                <a:path w="640080" h="777240">
                  <a:moveTo>
                    <a:pt x="0" y="106680"/>
                  </a:moveTo>
                  <a:cubicBezTo>
                    <a:pt x="0" y="47752"/>
                    <a:pt x="47752" y="0"/>
                    <a:pt x="106680" y="0"/>
                  </a:cubicBezTo>
                  <a:lnTo>
                    <a:pt x="533400" y="0"/>
                  </a:lnTo>
                  <a:cubicBezTo>
                    <a:pt x="592328" y="0"/>
                    <a:pt x="640080" y="47752"/>
                    <a:pt x="640080" y="106680"/>
                  </a:cubicBezTo>
                  <a:lnTo>
                    <a:pt x="640080" y="670560"/>
                  </a:lnTo>
                  <a:cubicBezTo>
                    <a:pt x="640080" y="729488"/>
                    <a:pt x="592328" y="777240"/>
                    <a:pt x="533400" y="777240"/>
                  </a:cubicBezTo>
                  <a:lnTo>
                    <a:pt x="106680" y="777240"/>
                  </a:lnTo>
                  <a:cubicBezTo>
                    <a:pt x="47752" y="777240"/>
                    <a:pt x="0" y="729488"/>
                    <a:pt x="0" y="67056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42" name="Picture 41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1730502" y="127026"/>
              <a:ext cx="546405" cy="590398"/>
            </a:xfrm>
            <a:prstGeom prst="rect">
              <a:avLst/>
            </a:prstGeom>
          </p:spPr>
        </p:pic>
        <p:pic>
          <p:nvPicPr>
            <p:cNvPr id="43" name="Picture 42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60960" y="807720"/>
              <a:ext cx="274307" cy="610870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7240525" y="4714291"/>
            <a:ext cx="1780836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Division with remainders in context</a:t>
            </a:r>
            <a:endParaRPr lang="en-GB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6447663" y="5532515"/>
            <a:ext cx="2049763" cy="6001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Introduce formal ways of division</a:t>
            </a:r>
          </a:p>
          <a:p>
            <a:pPr algn="ctr"/>
            <a:r>
              <a:rPr lang="en-GB" sz="1100" dirty="0" smtClean="0"/>
              <a:t>(</a:t>
            </a:r>
            <a:r>
              <a:rPr lang="en-GB" sz="900" dirty="0" smtClean="0"/>
              <a:t>along side pictorial representations)   </a:t>
            </a:r>
            <a:endParaRPr lang="en-GB" sz="9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43988" y="5367535"/>
            <a:ext cx="1699407" cy="122692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940158" y="5842341"/>
            <a:ext cx="925314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Bar model</a:t>
            </a:r>
            <a:endParaRPr lang="en-GB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10297944" y="3826042"/>
            <a:ext cx="1377438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Short division with know facts</a:t>
            </a:r>
            <a:endParaRPr lang="en-GB" sz="11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07852" y="4323431"/>
            <a:ext cx="967824" cy="5334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01253" y="4704491"/>
            <a:ext cx="853514" cy="4038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0997928">
            <a:off x="205625" y="5592357"/>
            <a:ext cx="2136527" cy="37788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205480" y="5904845"/>
            <a:ext cx="1637203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Step counting – 3, 4, 8, 6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2984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2312396" y="630599"/>
            <a:ext cx="1768475" cy="128397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0" y="2439251"/>
            <a:ext cx="2130425" cy="871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54" y="117566"/>
            <a:ext cx="14610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Addition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635175" y="6316730"/>
            <a:ext cx="13856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Division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6753" y="6316730"/>
            <a:ext cx="21925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Multiplication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142807" y="117566"/>
            <a:ext cx="18780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Subtraction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49108" y="0"/>
            <a:ext cx="14067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46585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7247" y="3177511"/>
            <a:ext cx="3263705" cy="523220"/>
          </a:xfrm>
          <a:prstGeom prst="rect">
            <a:avLst/>
          </a:prstGeom>
          <a:solidFill>
            <a:srgbClr val="CC99FF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XCCW Joined 1a" panose="03050602040000000000" pitchFamily="66" charset="0"/>
              </a:rPr>
              <a:t>KS2</a:t>
            </a:r>
            <a:endParaRPr lang="en-GB" sz="2800" dirty="0">
              <a:latin typeface="XCCW Joined 1a" panose="030506020400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44" y="78377"/>
            <a:ext cx="4704172" cy="600164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At Abbotswood, we follow the Concrete, Pictorial, Abstract (CPA) approach to the teaching and learning of Mathematics. </a:t>
            </a:r>
            <a:endParaRPr lang="en-GB" sz="1100" dirty="0">
              <a:solidFill>
                <a:srgbClr val="00B050"/>
              </a:solidFill>
              <a:latin typeface="XCCW Joined 1a" panose="03050602040000000000" pitchFamily="66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49" y="3715660"/>
            <a:ext cx="1268052" cy="11514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2" y="1070051"/>
            <a:ext cx="1071766" cy="754727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6" y="1610040"/>
            <a:ext cx="996266" cy="9372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6163" y="591410"/>
            <a:ext cx="1494730" cy="3847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Column addition </a:t>
            </a:r>
          </a:p>
          <a:p>
            <a:pPr algn="ctr"/>
            <a:r>
              <a:rPr lang="en-GB" sz="800" dirty="0" smtClean="0"/>
              <a:t>(exchanging when needed)</a:t>
            </a:r>
            <a:endParaRPr lang="en-GB" sz="500" dirty="0"/>
          </a:p>
        </p:txBody>
      </p:sp>
      <p:sp>
        <p:nvSpPr>
          <p:cNvPr id="23" name="TextBox 22"/>
          <p:cNvSpPr txBox="1"/>
          <p:nvPr/>
        </p:nvSpPr>
        <p:spPr>
          <a:xfrm>
            <a:off x="4395535" y="905339"/>
            <a:ext cx="1170277" cy="5078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Adding fractions </a:t>
            </a:r>
            <a:endParaRPr lang="en-GB" sz="1100" dirty="0" smtClean="0"/>
          </a:p>
          <a:p>
            <a:pPr algn="ctr"/>
            <a:r>
              <a:rPr lang="en-GB" sz="1100" dirty="0" smtClean="0"/>
              <a:t>– </a:t>
            </a:r>
            <a:r>
              <a:rPr lang="en-GB" sz="1100" dirty="0"/>
              <a:t>Y4 onwards</a:t>
            </a:r>
          </a:p>
          <a:p>
            <a:pPr algn="ctr"/>
            <a:endParaRPr lang="en-GB" sz="500" dirty="0"/>
          </a:p>
        </p:txBody>
      </p:sp>
      <p:pic>
        <p:nvPicPr>
          <p:cNvPr id="26" name="Picture 2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43" y="1500671"/>
            <a:ext cx="1837055" cy="854710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" y="2639301"/>
            <a:ext cx="1302959" cy="71774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Abbotswood Calculation Policy - 2022</a:t>
            </a:r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384873" y="847124"/>
            <a:ext cx="1494730" cy="3847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Column Subtraction </a:t>
            </a:r>
          </a:p>
          <a:p>
            <a:pPr algn="ctr"/>
            <a:r>
              <a:rPr lang="en-GB" sz="800" dirty="0" smtClean="0"/>
              <a:t>(exchanging when needed)</a:t>
            </a:r>
            <a:endParaRPr lang="en-GB" sz="500" dirty="0"/>
          </a:p>
        </p:txBody>
      </p:sp>
      <p:sp>
        <p:nvSpPr>
          <p:cNvPr id="29" name="TextBox 28"/>
          <p:cNvSpPr txBox="1"/>
          <p:nvPr/>
        </p:nvSpPr>
        <p:spPr>
          <a:xfrm>
            <a:off x="10353797" y="695556"/>
            <a:ext cx="1456057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Subtracting fractions – Y4 onwards</a:t>
            </a:r>
            <a:endParaRPr lang="en-GB" sz="500" dirty="0"/>
          </a:p>
        </p:txBody>
      </p:sp>
      <p:pic>
        <p:nvPicPr>
          <p:cNvPr id="30" name="Picture 2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62" y="1957477"/>
            <a:ext cx="1509395" cy="1356360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60" y="763950"/>
            <a:ext cx="1445559" cy="1138304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11"/>
          <a:stretch>
            <a:fillRect/>
          </a:stretch>
        </p:blipFill>
        <p:spPr>
          <a:xfrm>
            <a:off x="6244981" y="1339732"/>
            <a:ext cx="1476912" cy="1099793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82" y="1186475"/>
            <a:ext cx="1621155" cy="610235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1929459"/>
            <a:ext cx="2474509" cy="611506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120" y="2614382"/>
            <a:ext cx="2571726" cy="74710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15"/>
          <a:stretch>
            <a:fillRect/>
          </a:stretch>
        </p:blipFill>
        <p:spPr>
          <a:xfrm>
            <a:off x="106652" y="3930787"/>
            <a:ext cx="1149269" cy="976610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16"/>
          <a:stretch>
            <a:fillRect/>
          </a:stretch>
        </p:blipFill>
        <p:spPr>
          <a:xfrm>
            <a:off x="1250790" y="3488668"/>
            <a:ext cx="1179601" cy="9007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80632" y="3564057"/>
            <a:ext cx="925314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Grid method </a:t>
            </a:r>
            <a:endParaRPr lang="en-GB" sz="11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714" y="5333380"/>
            <a:ext cx="694580" cy="91604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3143" y="5037188"/>
            <a:ext cx="925314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Partitioning</a:t>
            </a:r>
            <a:endParaRPr lang="en-GB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2640611" y="3609440"/>
            <a:ext cx="1585035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Formal written method</a:t>
            </a:r>
            <a:endParaRPr lang="en-GB" sz="1100" dirty="0"/>
          </a:p>
        </p:txBody>
      </p:sp>
      <p:pic>
        <p:nvPicPr>
          <p:cNvPr id="42" name="Picture 41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11" y="3983806"/>
            <a:ext cx="871848" cy="667449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88" y="3908503"/>
            <a:ext cx="1055750" cy="684219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65" y="4572982"/>
            <a:ext cx="1043305" cy="1319530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94" y="4705478"/>
            <a:ext cx="875544" cy="1264007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15" y="5399707"/>
            <a:ext cx="1984476" cy="338365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39" y="5887256"/>
            <a:ext cx="1941978" cy="44000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290299" y="4891632"/>
            <a:ext cx="1456057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Multiplying  fractions – Y5 onwards</a:t>
            </a:r>
            <a:endParaRPr lang="en-GB" sz="500" dirty="0"/>
          </a:p>
        </p:txBody>
      </p:sp>
      <p:pic>
        <p:nvPicPr>
          <p:cNvPr id="51" name="Picture 50"/>
          <p:cNvPicPr/>
          <p:nvPr/>
        </p:nvPicPr>
        <p:blipFill>
          <a:blip r:embed="rId24"/>
          <a:stretch>
            <a:fillRect/>
          </a:stretch>
        </p:blipFill>
        <p:spPr>
          <a:xfrm>
            <a:off x="6807561" y="3837182"/>
            <a:ext cx="1595120" cy="86169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301877" y="4740222"/>
            <a:ext cx="1003268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Short division </a:t>
            </a:r>
            <a:endParaRPr lang="en-GB" sz="1100" dirty="0"/>
          </a:p>
        </p:txBody>
      </p:sp>
      <p:pic>
        <p:nvPicPr>
          <p:cNvPr id="53" name="Picture 52"/>
          <p:cNvPicPr/>
          <p:nvPr/>
        </p:nvPicPr>
        <p:blipFill>
          <a:blip r:embed="rId25"/>
          <a:stretch>
            <a:fillRect/>
          </a:stretch>
        </p:blipFill>
        <p:spPr>
          <a:xfrm>
            <a:off x="6223653" y="5064045"/>
            <a:ext cx="1159715" cy="842685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11" y="5969485"/>
            <a:ext cx="2148870" cy="436550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37" y="3535033"/>
            <a:ext cx="2003262" cy="138715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002780" y="3564057"/>
            <a:ext cx="1003268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Long division </a:t>
            </a:r>
            <a:endParaRPr lang="en-GB" sz="1100" dirty="0"/>
          </a:p>
        </p:txBody>
      </p:sp>
      <p:pic>
        <p:nvPicPr>
          <p:cNvPr id="57" name="Picture 56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64" y="5116346"/>
            <a:ext cx="2915285" cy="113347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499366" y="4786217"/>
            <a:ext cx="1470744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Division of fractions</a:t>
            </a:r>
            <a:endParaRPr lang="en-GB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2420823" y="6481688"/>
            <a:ext cx="1011322" cy="2616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Step counting</a:t>
            </a:r>
            <a:endParaRPr lang="en-GB" sz="11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732411">
            <a:off x="2270553" y="6195003"/>
            <a:ext cx="2136527" cy="3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9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14002</TotalTime>
  <Words>442</Words>
  <Application>Microsoft Office PowerPoint</Application>
  <PresentationFormat>Widescreen</PresentationFormat>
  <Paragraphs>104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Abbotswood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Short</dc:creator>
  <cp:lastModifiedBy>Anna Short</cp:lastModifiedBy>
  <cp:revision>34</cp:revision>
  <cp:lastPrinted>2022-10-05T09:33:51Z</cp:lastPrinted>
  <dcterms:created xsi:type="dcterms:W3CDTF">2022-06-15T09:11:43Z</dcterms:created>
  <dcterms:modified xsi:type="dcterms:W3CDTF">2024-07-03T09:07:29Z</dcterms:modified>
</cp:coreProperties>
</file>